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70" r:id="rId5"/>
    <p:sldId id="269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03" autoAdjust="0"/>
  </p:normalViewPr>
  <p:slideViewPr>
    <p:cSldViewPr>
      <p:cViewPr>
        <p:scale>
          <a:sx n="80" d="100"/>
          <a:sy n="80" d="100"/>
        </p:scale>
        <p:origin x="-804" y="-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14180396981627297"/>
                  <c:y val="0.20353371062992126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23%</a:t>
                    </a:r>
                    <a:endParaRPr lang="en-US" sz="32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8403330052493438"/>
                  <c:y val="-0.1592891240157480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23%</a:t>
                    </a:r>
                    <a:endParaRPr lang="en-US" sz="32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2938024934383202"/>
                  <c:y val="-2.567101377952756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>
                        <a:solidFill>
                          <a:schemeClr val="bg1"/>
                        </a:solidFill>
                      </a:rPr>
                      <a:t>54%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Патогенныt (V) и вероятно-патогенные (IV)</c:v>
                </c:pt>
                <c:pt idx="1">
                  <c:v>Неопредленного клинического значения (III)</c:v>
                </c:pt>
                <c:pt idx="2">
                  <c:v>Не обнаружено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</c:legendEntry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DAECD-5699-4573-9944-B42EFA2E4D90}" type="doc">
      <dgm:prSet loTypeId="urn:microsoft.com/office/officeart/2005/8/layout/process4" loCatId="process" qsTypeId="urn:microsoft.com/office/officeart/2005/8/quickstyle/simple1" qsCatId="simple" csTypeId="urn:microsoft.com/office/officeart/2005/8/colors/accent2_1" csCatId="accent2" phldr="1"/>
      <dgm:spPr/>
    </dgm:pt>
    <dgm:pt modelId="{1147DA64-D616-4278-946B-62A7DE52F7C7}">
      <dgm:prSet phldrT="[Текст]" custT="1"/>
      <dgm:spPr/>
      <dgm:t>
        <a:bodyPr/>
        <a:lstStyle/>
        <a:p>
          <a:r>
            <a:rPr lang="ru-RU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В 2021 году по данным Росстата зафиксировано 2825 случаев внезапной сердечной смерти*</a:t>
          </a:r>
        </a:p>
        <a:p>
          <a:endParaRPr lang="ru-RU" sz="1600" dirty="0"/>
        </a:p>
      </dgm:t>
    </dgm:pt>
    <dgm:pt modelId="{134E0BC5-D0B5-497B-A0D8-29F1E44C3C54}" type="parTrans" cxnId="{5A561572-82C2-4DA5-9E96-4F74B42ECF07}">
      <dgm:prSet/>
      <dgm:spPr/>
      <dgm:t>
        <a:bodyPr/>
        <a:lstStyle/>
        <a:p>
          <a:endParaRPr lang="ru-RU"/>
        </a:p>
      </dgm:t>
    </dgm:pt>
    <dgm:pt modelId="{A2CF63E7-7A88-4D02-946C-0FBA8EDFA7C4}" type="sibTrans" cxnId="{5A561572-82C2-4DA5-9E96-4F74B42ECF07}">
      <dgm:prSet/>
      <dgm:spPr/>
      <dgm:t>
        <a:bodyPr/>
        <a:lstStyle/>
        <a:p>
          <a:endParaRPr lang="ru-RU"/>
        </a:p>
      </dgm:t>
    </dgm:pt>
    <dgm:pt modelId="{DBD29BCE-A8BC-4F1B-8FF8-5FB3CA619E0F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В 30% случаев причина внезапной смерти  у лиц молодого возраста  (0- 40 лет) остается не найденной при проведении стандартного судебно-медицинского или патологоанатомического исследования**</a:t>
          </a:r>
          <a:endParaRPr lang="ru-RU" sz="1400" dirty="0"/>
        </a:p>
      </dgm:t>
    </dgm:pt>
    <dgm:pt modelId="{13A7C1A9-B014-414B-BBFA-2C27EBD1980F}" type="parTrans" cxnId="{90046FAD-514C-4A50-BA3D-7413ACE018E2}">
      <dgm:prSet/>
      <dgm:spPr/>
      <dgm:t>
        <a:bodyPr/>
        <a:lstStyle/>
        <a:p>
          <a:endParaRPr lang="ru-RU"/>
        </a:p>
      </dgm:t>
    </dgm:pt>
    <dgm:pt modelId="{909FC991-930B-40CD-8758-3F00EA8624A7}" type="sibTrans" cxnId="{90046FAD-514C-4A50-BA3D-7413ACE018E2}">
      <dgm:prSet/>
      <dgm:spPr/>
      <dgm:t>
        <a:bodyPr/>
        <a:lstStyle/>
        <a:p>
          <a:endParaRPr lang="ru-RU"/>
        </a:p>
      </dgm:t>
    </dgm:pt>
    <dgm:pt modelId="{FA6FA233-8885-425B-94F8-7764B19DD124}">
      <dgm:prSet custT="1"/>
      <dgm:spPr/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Интенсивные физические нагрузки могут спровоцировать внезапную сердечную смерть (ВСС) у молодых людей, особенно если имеется скрытое наследственное заболевание с поражением сердца. Молекулярная аутопсия случаев ВСС помогает установить точную причину смерти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E463B5-DDD7-464D-ADC8-3A4650D1A10B}" type="parTrans" cxnId="{F7599B6B-CBD4-443C-AE59-8E775402621B}">
      <dgm:prSet/>
      <dgm:spPr/>
      <dgm:t>
        <a:bodyPr/>
        <a:lstStyle/>
        <a:p>
          <a:endParaRPr lang="ru-RU"/>
        </a:p>
      </dgm:t>
    </dgm:pt>
    <dgm:pt modelId="{34F76D66-CE44-4AF6-A7F8-3114E8BEA725}" type="sibTrans" cxnId="{F7599B6B-CBD4-443C-AE59-8E775402621B}">
      <dgm:prSet/>
      <dgm:spPr/>
      <dgm:t>
        <a:bodyPr/>
        <a:lstStyle/>
        <a:p>
          <a:endParaRPr lang="ru-RU"/>
        </a:p>
      </dgm:t>
    </dgm:pt>
    <dgm:pt modelId="{9628B4A9-ED25-471E-8843-3161C1FDA16D}" type="pres">
      <dgm:prSet presAssocID="{03EDAECD-5699-4573-9944-B42EFA2E4D90}" presName="Name0" presStyleCnt="0">
        <dgm:presLayoutVars>
          <dgm:dir/>
          <dgm:animLvl val="lvl"/>
          <dgm:resizeHandles val="exact"/>
        </dgm:presLayoutVars>
      </dgm:prSet>
      <dgm:spPr/>
    </dgm:pt>
    <dgm:pt modelId="{18D29673-BC51-4D69-AA7C-622E777FF697}" type="pres">
      <dgm:prSet presAssocID="{FA6FA233-8885-425B-94F8-7764B19DD124}" presName="boxAndChildren" presStyleCnt="0"/>
      <dgm:spPr/>
    </dgm:pt>
    <dgm:pt modelId="{F497FF5E-903F-44CD-A48C-4D6EF1CBCBFA}" type="pres">
      <dgm:prSet presAssocID="{FA6FA233-8885-425B-94F8-7764B19DD124}" presName="parentTextBox" presStyleLbl="node1" presStyleIdx="0" presStyleCnt="3"/>
      <dgm:spPr/>
      <dgm:t>
        <a:bodyPr/>
        <a:lstStyle/>
        <a:p>
          <a:endParaRPr lang="ru-RU"/>
        </a:p>
      </dgm:t>
    </dgm:pt>
    <dgm:pt modelId="{705829C0-1380-4236-A0C2-C5D0B4088BA3}" type="pres">
      <dgm:prSet presAssocID="{909FC991-930B-40CD-8758-3F00EA8624A7}" presName="sp" presStyleCnt="0"/>
      <dgm:spPr/>
    </dgm:pt>
    <dgm:pt modelId="{90DA7F42-5817-4AFD-B3E3-E73CE8FFB0C7}" type="pres">
      <dgm:prSet presAssocID="{DBD29BCE-A8BC-4F1B-8FF8-5FB3CA619E0F}" presName="arrowAndChildren" presStyleCnt="0"/>
      <dgm:spPr/>
    </dgm:pt>
    <dgm:pt modelId="{9AE735E7-811D-497C-BC24-E66AAD7A7AA3}" type="pres">
      <dgm:prSet presAssocID="{DBD29BCE-A8BC-4F1B-8FF8-5FB3CA619E0F}" presName="parentTextArrow" presStyleLbl="node1" presStyleIdx="1" presStyleCnt="3"/>
      <dgm:spPr/>
    </dgm:pt>
    <dgm:pt modelId="{BF2411FD-BD24-4FEC-A0B6-13A6CD100588}" type="pres">
      <dgm:prSet presAssocID="{A2CF63E7-7A88-4D02-946C-0FBA8EDFA7C4}" presName="sp" presStyleCnt="0"/>
      <dgm:spPr/>
    </dgm:pt>
    <dgm:pt modelId="{523F4909-2402-4115-ADEA-A296DCE8FE47}" type="pres">
      <dgm:prSet presAssocID="{1147DA64-D616-4278-946B-62A7DE52F7C7}" presName="arrowAndChildren" presStyleCnt="0"/>
      <dgm:spPr/>
    </dgm:pt>
    <dgm:pt modelId="{D29BB67A-B6D3-4E3F-A463-6AE933C19223}" type="pres">
      <dgm:prSet presAssocID="{1147DA64-D616-4278-946B-62A7DE52F7C7}" presName="parentTextArrow" presStyleLbl="node1" presStyleIdx="2" presStyleCnt="3" custLinFactNeighborX="923" custLinFactNeighborY="-1848"/>
      <dgm:spPr/>
    </dgm:pt>
  </dgm:ptLst>
  <dgm:cxnLst>
    <dgm:cxn modelId="{44191E0F-7941-44C6-AC61-8E6EAB3298B9}" type="presOf" srcId="{1147DA64-D616-4278-946B-62A7DE52F7C7}" destId="{D29BB67A-B6D3-4E3F-A463-6AE933C19223}" srcOrd="0" destOrd="0" presId="urn:microsoft.com/office/officeart/2005/8/layout/process4"/>
    <dgm:cxn modelId="{F7599B6B-CBD4-443C-AE59-8E775402621B}" srcId="{03EDAECD-5699-4573-9944-B42EFA2E4D90}" destId="{FA6FA233-8885-425B-94F8-7764B19DD124}" srcOrd="2" destOrd="0" parTransId="{B2E463B5-DDD7-464D-ADC8-3A4650D1A10B}" sibTransId="{34F76D66-CE44-4AF6-A7F8-3114E8BEA725}"/>
    <dgm:cxn modelId="{DCA6DF5C-7AE4-491E-B1AF-912D33E9B00A}" type="presOf" srcId="{FA6FA233-8885-425B-94F8-7764B19DD124}" destId="{F497FF5E-903F-44CD-A48C-4D6EF1CBCBFA}" srcOrd="0" destOrd="0" presId="urn:microsoft.com/office/officeart/2005/8/layout/process4"/>
    <dgm:cxn modelId="{5A561572-82C2-4DA5-9E96-4F74B42ECF07}" srcId="{03EDAECD-5699-4573-9944-B42EFA2E4D90}" destId="{1147DA64-D616-4278-946B-62A7DE52F7C7}" srcOrd="0" destOrd="0" parTransId="{134E0BC5-D0B5-497B-A0D8-29F1E44C3C54}" sibTransId="{A2CF63E7-7A88-4D02-946C-0FBA8EDFA7C4}"/>
    <dgm:cxn modelId="{90046FAD-514C-4A50-BA3D-7413ACE018E2}" srcId="{03EDAECD-5699-4573-9944-B42EFA2E4D90}" destId="{DBD29BCE-A8BC-4F1B-8FF8-5FB3CA619E0F}" srcOrd="1" destOrd="0" parTransId="{13A7C1A9-B014-414B-BBFA-2C27EBD1980F}" sibTransId="{909FC991-930B-40CD-8758-3F00EA8624A7}"/>
    <dgm:cxn modelId="{BF6CC309-3AD1-414D-820A-7EE2ABA5A426}" type="presOf" srcId="{DBD29BCE-A8BC-4F1B-8FF8-5FB3CA619E0F}" destId="{9AE735E7-811D-497C-BC24-E66AAD7A7AA3}" srcOrd="0" destOrd="0" presId="urn:microsoft.com/office/officeart/2005/8/layout/process4"/>
    <dgm:cxn modelId="{AAAC13FA-7795-4B44-B2A2-B11D8FF1366F}" type="presOf" srcId="{03EDAECD-5699-4573-9944-B42EFA2E4D90}" destId="{9628B4A9-ED25-471E-8843-3161C1FDA16D}" srcOrd="0" destOrd="0" presId="urn:microsoft.com/office/officeart/2005/8/layout/process4"/>
    <dgm:cxn modelId="{4F80E581-1DB4-434B-8EC7-F44AF6767C3B}" type="presParOf" srcId="{9628B4A9-ED25-471E-8843-3161C1FDA16D}" destId="{18D29673-BC51-4D69-AA7C-622E777FF697}" srcOrd="0" destOrd="0" presId="urn:microsoft.com/office/officeart/2005/8/layout/process4"/>
    <dgm:cxn modelId="{2EA6E613-4209-415E-B8E9-D591C3C34939}" type="presParOf" srcId="{18D29673-BC51-4D69-AA7C-622E777FF697}" destId="{F497FF5E-903F-44CD-A48C-4D6EF1CBCBFA}" srcOrd="0" destOrd="0" presId="urn:microsoft.com/office/officeart/2005/8/layout/process4"/>
    <dgm:cxn modelId="{79404903-8A29-416D-B758-9423CC5D2797}" type="presParOf" srcId="{9628B4A9-ED25-471E-8843-3161C1FDA16D}" destId="{705829C0-1380-4236-A0C2-C5D0B4088BA3}" srcOrd="1" destOrd="0" presId="urn:microsoft.com/office/officeart/2005/8/layout/process4"/>
    <dgm:cxn modelId="{0364FFA4-EA4E-43D5-A4DD-D3AF33676B42}" type="presParOf" srcId="{9628B4A9-ED25-471E-8843-3161C1FDA16D}" destId="{90DA7F42-5817-4AFD-B3E3-E73CE8FFB0C7}" srcOrd="2" destOrd="0" presId="urn:microsoft.com/office/officeart/2005/8/layout/process4"/>
    <dgm:cxn modelId="{FDB00307-C469-4E44-96F5-11118F80F46C}" type="presParOf" srcId="{90DA7F42-5817-4AFD-B3E3-E73CE8FFB0C7}" destId="{9AE735E7-811D-497C-BC24-E66AAD7A7AA3}" srcOrd="0" destOrd="0" presId="urn:microsoft.com/office/officeart/2005/8/layout/process4"/>
    <dgm:cxn modelId="{C24AE8BD-AEB3-4183-B1A3-398A7009C3D4}" type="presParOf" srcId="{9628B4A9-ED25-471E-8843-3161C1FDA16D}" destId="{BF2411FD-BD24-4FEC-A0B6-13A6CD100588}" srcOrd="3" destOrd="0" presId="urn:microsoft.com/office/officeart/2005/8/layout/process4"/>
    <dgm:cxn modelId="{B57CDD53-1CDC-404D-93B1-CD9CA91CBB11}" type="presParOf" srcId="{9628B4A9-ED25-471E-8843-3161C1FDA16D}" destId="{523F4909-2402-4115-ADEA-A296DCE8FE47}" srcOrd="4" destOrd="0" presId="urn:microsoft.com/office/officeart/2005/8/layout/process4"/>
    <dgm:cxn modelId="{CC65035D-4CF8-4BA3-B388-81CE7C2F8542}" type="presParOf" srcId="{523F4909-2402-4115-ADEA-A296DCE8FE47}" destId="{D29BB67A-B6D3-4E3F-A463-6AE933C1922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DA8D7A-EEFA-46B3-A956-13117FF9AD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5F8150-CE5A-4015-AC59-AB5A69F2E6F6}">
      <dgm:prSet phldrT="[Текст]" custT="1"/>
      <dgm:spPr>
        <a:solidFill>
          <a:schemeClr val="bg1">
            <a:lumMod val="95000"/>
          </a:schemeClr>
        </a:solidFill>
        <a:ln>
          <a:solidFill>
            <a:srgbClr val="C00000"/>
          </a:solidFill>
        </a:ln>
      </dgm:spPr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ru-RU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Целесообразно сохранять кровь умерших внезапно при температуре −80 °C для проведения качественных генетических исследований даже спустя длительное время.</a:t>
          </a:r>
          <a:endParaRPr lang="ru-RU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490DD9-9873-4DA5-97E5-7C1822BBDE76}" type="parTrans" cxnId="{96D0C3A1-068C-444B-A9FB-886570258C88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3FC7FF72-B6B9-4CFF-9523-DBD129C2F7F3}" type="sibTrans" cxnId="{96D0C3A1-068C-444B-A9FB-886570258C88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53FB90A8-AD1F-47E1-9A17-441C433963D8}">
      <dgm:prSet custT="1"/>
      <dgm:spPr>
        <a:solidFill>
          <a:schemeClr val="bg1">
            <a:lumMod val="95000"/>
          </a:schemeClr>
        </a:solidFill>
        <a:ln>
          <a:solidFill>
            <a:srgbClr val="C00000"/>
          </a:solidFill>
        </a:ln>
      </dgm:spPr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1. </a:t>
          </a:r>
          <a:r>
            <a:rPr lang="ru-RU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Эффективность проведения ДНК-диагностики архивного материала парафиновых блоков тканей сердца в проведенном исследовании сопоставима с мировыми данными и составляет около 20%.</a:t>
          </a:r>
          <a:endParaRPr lang="ru-RU" sz="1600" b="0" i="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9B4DB6-D629-45A0-BD03-505B8B1379EC}" type="parTrans" cxnId="{60F6FEA5-CB9F-4C5C-A1BB-37C210909499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19229204-D138-4F4C-A899-B0EF58ECDDB5}" type="sibTrans" cxnId="{60F6FEA5-CB9F-4C5C-A1BB-37C210909499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CF9DEEFD-A881-4D4A-98D1-95384AC5633C}">
      <dgm:prSet custT="1"/>
      <dgm:spPr>
        <a:solidFill>
          <a:schemeClr val="bg1">
            <a:lumMod val="95000"/>
          </a:schemeClr>
        </a:solidFill>
        <a:ln>
          <a:solidFill>
            <a:srgbClr val="C00000"/>
          </a:solidFill>
        </a:ln>
      </dgm:spPr>
      <dgm:t>
        <a:bodyPr/>
        <a:lstStyle/>
        <a:p>
          <a:pPr algn="just"/>
          <a:r>
            <a:rPr lang="ru-RU" sz="16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2.Такой процент эффективности частично объясняется особенностями биоматериала: гистологическая проводка приводит к сильной фрагментации ДНК.</a:t>
          </a:r>
          <a:endParaRPr lang="ru-RU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056506-1234-4428-B8EF-C6AA7261DA3A}" type="parTrans" cxnId="{5E627992-A68D-483A-B5CB-C7FF8FE7B7DD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FE03FB89-8F79-4912-9664-FF8186527DCB}" type="sibTrans" cxnId="{5E627992-A68D-483A-B5CB-C7FF8FE7B7DD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27931F2F-73F6-4001-96BA-C28EAD5ABCD8}">
      <dgm:prSet custT="1"/>
      <dgm:spPr>
        <a:solidFill>
          <a:schemeClr val="bg1">
            <a:lumMod val="95000"/>
          </a:schemeClr>
        </a:solidFill>
        <a:ln>
          <a:solidFill>
            <a:srgbClr val="C00000"/>
          </a:solidFill>
        </a:ln>
      </dgm:spPr>
      <dgm:t>
        <a:bodyPr/>
        <a:lstStyle/>
        <a:p>
          <a:pPr algn="just"/>
          <a:r>
            <a:rPr lang="ru-RU" sz="1600" b="0" i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4. </a:t>
          </a:r>
          <a:r>
            <a:rPr lang="ru-RU" sz="1600" b="0" i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Генетический анализ является эффективным дополнительным инструментом диагностики причины ВСС и имеет решающее значение для дальнейшего обследования и мониторинга состояния родственников умерших пациентов.</a:t>
          </a:r>
        </a:p>
        <a:p>
          <a:pPr algn="l"/>
          <a:endParaRPr lang="ru-RU" sz="13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00F30E-087E-4B14-BD6E-E8EC4D6D8D95}" type="parTrans" cxnId="{B2BEE3A7-6733-4BF7-A831-A339FF7F94F8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E61FFC46-9468-4673-8333-912F2E294C40}" type="sibTrans" cxnId="{B2BEE3A7-6733-4BF7-A831-A339FF7F94F8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4112AB98-76A8-485C-8C98-1630A650195B}" type="pres">
      <dgm:prSet presAssocID="{81DA8D7A-EEFA-46B3-A956-13117FF9ADC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2BFEF2-5767-4010-A79D-6EF12014C890}" type="pres">
      <dgm:prSet presAssocID="{53FB90A8-AD1F-47E1-9A17-441C433963D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48DD83-85CB-4FDE-A173-5E7A2C8494B7}" type="pres">
      <dgm:prSet presAssocID="{19229204-D138-4F4C-A899-B0EF58ECDDB5}" presName="spacer" presStyleCnt="0"/>
      <dgm:spPr/>
    </dgm:pt>
    <dgm:pt modelId="{412875DE-F43D-4516-8DEC-C1E691363115}" type="pres">
      <dgm:prSet presAssocID="{CF9DEEFD-A881-4D4A-98D1-95384AC5633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13FE88-BF09-4E86-A283-B23B41838F1B}" type="pres">
      <dgm:prSet presAssocID="{FE03FB89-8F79-4912-9664-FF8186527DCB}" presName="spacer" presStyleCnt="0"/>
      <dgm:spPr/>
    </dgm:pt>
    <dgm:pt modelId="{B2FBD902-D741-48B7-B778-C661A80FFD10}" type="pres">
      <dgm:prSet presAssocID="{C55F8150-CE5A-4015-AC59-AB5A69F2E6F6}" presName="parentText" presStyleLbl="node1" presStyleIdx="2" presStyleCnt="4" custLinFactNeighborX="792" custLinFactNeighborY="-304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08058D-592B-400D-B1D1-F63447B6224D}" type="pres">
      <dgm:prSet presAssocID="{3FC7FF72-B6B9-4CFF-9523-DBD129C2F7F3}" presName="spacer" presStyleCnt="0"/>
      <dgm:spPr/>
    </dgm:pt>
    <dgm:pt modelId="{BBBE221F-8347-48EE-BA4F-77B757FD5E5E}" type="pres">
      <dgm:prSet presAssocID="{27931F2F-73F6-4001-96BA-C28EAD5ABCD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8BFA96-CC77-4EF6-9AE9-9ABDEF4E38EE}" type="presOf" srcId="{81DA8D7A-EEFA-46B3-A956-13117FF9ADC9}" destId="{4112AB98-76A8-485C-8C98-1630A650195B}" srcOrd="0" destOrd="0" presId="urn:microsoft.com/office/officeart/2005/8/layout/vList2"/>
    <dgm:cxn modelId="{B2BEE3A7-6733-4BF7-A831-A339FF7F94F8}" srcId="{81DA8D7A-EEFA-46B3-A956-13117FF9ADC9}" destId="{27931F2F-73F6-4001-96BA-C28EAD5ABCD8}" srcOrd="3" destOrd="0" parTransId="{7A00F30E-087E-4B14-BD6E-E8EC4D6D8D95}" sibTransId="{E61FFC46-9468-4673-8333-912F2E294C40}"/>
    <dgm:cxn modelId="{60F6FEA5-CB9F-4C5C-A1BB-37C210909499}" srcId="{81DA8D7A-EEFA-46B3-A956-13117FF9ADC9}" destId="{53FB90A8-AD1F-47E1-9A17-441C433963D8}" srcOrd="0" destOrd="0" parTransId="{859B4DB6-D629-45A0-BD03-505B8B1379EC}" sibTransId="{19229204-D138-4F4C-A899-B0EF58ECDDB5}"/>
    <dgm:cxn modelId="{A5931C66-1FAC-4432-B7A8-1151A4E83F64}" type="presOf" srcId="{CF9DEEFD-A881-4D4A-98D1-95384AC5633C}" destId="{412875DE-F43D-4516-8DEC-C1E691363115}" srcOrd="0" destOrd="0" presId="urn:microsoft.com/office/officeart/2005/8/layout/vList2"/>
    <dgm:cxn modelId="{65691C1D-229C-4337-9FE2-3477DEB32150}" type="presOf" srcId="{53FB90A8-AD1F-47E1-9A17-441C433963D8}" destId="{522BFEF2-5767-4010-A79D-6EF12014C890}" srcOrd="0" destOrd="0" presId="urn:microsoft.com/office/officeart/2005/8/layout/vList2"/>
    <dgm:cxn modelId="{5E627992-A68D-483A-B5CB-C7FF8FE7B7DD}" srcId="{81DA8D7A-EEFA-46B3-A956-13117FF9ADC9}" destId="{CF9DEEFD-A881-4D4A-98D1-95384AC5633C}" srcOrd="1" destOrd="0" parTransId="{16056506-1234-4428-B8EF-C6AA7261DA3A}" sibTransId="{FE03FB89-8F79-4912-9664-FF8186527DCB}"/>
    <dgm:cxn modelId="{114CFFF0-6DC9-447F-84B4-6B6DCAC2A491}" type="presOf" srcId="{27931F2F-73F6-4001-96BA-C28EAD5ABCD8}" destId="{BBBE221F-8347-48EE-BA4F-77B757FD5E5E}" srcOrd="0" destOrd="0" presId="urn:microsoft.com/office/officeart/2005/8/layout/vList2"/>
    <dgm:cxn modelId="{04CDDC74-D8F2-4971-AD22-004F41FE86B5}" type="presOf" srcId="{C55F8150-CE5A-4015-AC59-AB5A69F2E6F6}" destId="{B2FBD902-D741-48B7-B778-C661A80FFD10}" srcOrd="0" destOrd="0" presId="urn:microsoft.com/office/officeart/2005/8/layout/vList2"/>
    <dgm:cxn modelId="{96D0C3A1-068C-444B-A9FB-886570258C88}" srcId="{81DA8D7A-EEFA-46B3-A956-13117FF9ADC9}" destId="{C55F8150-CE5A-4015-AC59-AB5A69F2E6F6}" srcOrd="2" destOrd="0" parTransId="{D9490DD9-9873-4DA5-97E5-7C1822BBDE76}" sibTransId="{3FC7FF72-B6B9-4CFF-9523-DBD129C2F7F3}"/>
    <dgm:cxn modelId="{62F0E207-E2AD-4788-97D6-DBBE1B632AAC}" type="presParOf" srcId="{4112AB98-76A8-485C-8C98-1630A650195B}" destId="{522BFEF2-5767-4010-A79D-6EF12014C890}" srcOrd="0" destOrd="0" presId="urn:microsoft.com/office/officeart/2005/8/layout/vList2"/>
    <dgm:cxn modelId="{9492E540-4B27-4678-8D4F-CFEBDE95A3A0}" type="presParOf" srcId="{4112AB98-76A8-485C-8C98-1630A650195B}" destId="{DE48DD83-85CB-4FDE-A173-5E7A2C8494B7}" srcOrd="1" destOrd="0" presId="urn:microsoft.com/office/officeart/2005/8/layout/vList2"/>
    <dgm:cxn modelId="{9A61BC0F-4409-465C-AA8A-75285AB3DCF6}" type="presParOf" srcId="{4112AB98-76A8-485C-8C98-1630A650195B}" destId="{412875DE-F43D-4516-8DEC-C1E691363115}" srcOrd="2" destOrd="0" presId="urn:microsoft.com/office/officeart/2005/8/layout/vList2"/>
    <dgm:cxn modelId="{3B45F2AE-5C03-430E-8351-87700D459E33}" type="presParOf" srcId="{4112AB98-76A8-485C-8C98-1630A650195B}" destId="{FE13FE88-BF09-4E86-A283-B23B41838F1B}" srcOrd="3" destOrd="0" presId="urn:microsoft.com/office/officeart/2005/8/layout/vList2"/>
    <dgm:cxn modelId="{CAEC373D-6B56-47C9-9D81-1C558B5FAB86}" type="presParOf" srcId="{4112AB98-76A8-485C-8C98-1630A650195B}" destId="{B2FBD902-D741-48B7-B778-C661A80FFD10}" srcOrd="4" destOrd="0" presId="urn:microsoft.com/office/officeart/2005/8/layout/vList2"/>
    <dgm:cxn modelId="{505E423E-2E8D-485D-872A-505657F4498C}" type="presParOf" srcId="{4112AB98-76A8-485C-8C98-1630A650195B}" destId="{7D08058D-592B-400D-B1D1-F63447B6224D}" srcOrd="5" destOrd="0" presId="urn:microsoft.com/office/officeart/2005/8/layout/vList2"/>
    <dgm:cxn modelId="{F5A8B6A5-5FBD-4E41-A7E8-75E5D5A86E6E}" type="presParOf" srcId="{4112AB98-76A8-485C-8C98-1630A650195B}" destId="{BBBE221F-8347-48EE-BA4F-77B757FD5E5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7FF5E-903F-44CD-A48C-4D6EF1CBCBFA}">
      <dsp:nvSpPr>
        <dsp:cNvPr id="0" name=""/>
        <dsp:cNvSpPr/>
      </dsp:nvSpPr>
      <dsp:spPr>
        <a:xfrm>
          <a:off x="0" y="2696428"/>
          <a:ext cx="7799580" cy="8850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Интенсивные физические нагрузки могут спровоцировать внезапную сердечную смерть (ВСС) у молодых людей, особенно если имеется скрытое наследственное заболевание с поражением сердца. Молекулярная аутопсия случаев ВСС помогает установить точную причину смерти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696428"/>
        <a:ext cx="7799580" cy="885028"/>
      </dsp:txXfrm>
    </dsp:sp>
    <dsp:sp modelId="{9AE735E7-811D-497C-BC24-E66AAD7A7AA3}">
      <dsp:nvSpPr>
        <dsp:cNvPr id="0" name=""/>
        <dsp:cNvSpPr/>
      </dsp:nvSpPr>
      <dsp:spPr>
        <a:xfrm rot="10800000">
          <a:off x="0" y="1348530"/>
          <a:ext cx="7799580" cy="136117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В 30% случаев причина внезапной смерти  у лиц молодого возраста  (0- 40 лет) остается не найденной при проведении стандартного судебно-медицинского или патологоанатомического исследования**</a:t>
          </a:r>
          <a:endParaRPr lang="ru-RU" sz="1400" kern="1200" dirty="0"/>
        </a:p>
      </dsp:txBody>
      <dsp:txXfrm rot="10800000">
        <a:off x="0" y="1348530"/>
        <a:ext cx="7799580" cy="884449"/>
      </dsp:txXfrm>
    </dsp:sp>
    <dsp:sp modelId="{D29BB67A-B6D3-4E3F-A463-6AE933C19223}">
      <dsp:nvSpPr>
        <dsp:cNvPr id="0" name=""/>
        <dsp:cNvSpPr/>
      </dsp:nvSpPr>
      <dsp:spPr>
        <a:xfrm rot="10800000">
          <a:off x="0" y="0"/>
          <a:ext cx="7799580" cy="136117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В 2021 году по данным Росстата зафиксировано 2825 случаев внезапной сердечной смерти*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10800000">
        <a:off x="0" y="0"/>
        <a:ext cx="7799580" cy="8844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BFEF2-5767-4010-A79D-6EF12014C890}">
      <dsp:nvSpPr>
        <dsp:cNvPr id="0" name=""/>
        <dsp:cNvSpPr/>
      </dsp:nvSpPr>
      <dsp:spPr>
        <a:xfrm>
          <a:off x="0" y="1763"/>
          <a:ext cx="8293537" cy="1036546"/>
        </a:xfrm>
        <a:prstGeom prst="round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1. </a:t>
          </a:r>
          <a:r>
            <a:rPr lang="ru-RU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Эффективность проведения ДНК-диагностики архивного материала парафиновых блоков тканей сердца в проведенном исследовании сопоставима с мировыми данными и составляет около 20%.</a:t>
          </a:r>
          <a:endParaRPr lang="ru-RU" sz="1600" b="0" i="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600" y="52363"/>
        <a:ext cx="8192337" cy="935346"/>
      </dsp:txXfrm>
    </dsp:sp>
    <dsp:sp modelId="{412875DE-F43D-4516-8DEC-C1E691363115}">
      <dsp:nvSpPr>
        <dsp:cNvPr id="0" name=""/>
        <dsp:cNvSpPr/>
      </dsp:nvSpPr>
      <dsp:spPr>
        <a:xfrm>
          <a:off x="0" y="1052485"/>
          <a:ext cx="8293537" cy="1036546"/>
        </a:xfrm>
        <a:prstGeom prst="round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2.Такой процент эффективности частично объясняется особенностями биоматериала: гистологическая проводка приводит к сильной фрагментации ДНК.</a:t>
          </a:r>
          <a:endParaRPr lang="ru-RU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600" y="1103085"/>
        <a:ext cx="8192337" cy="935346"/>
      </dsp:txXfrm>
    </dsp:sp>
    <dsp:sp modelId="{B2FBD902-D741-48B7-B778-C661A80FFD10}">
      <dsp:nvSpPr>
        <dsp:cNvPr id="0" name=""/>
        <dsp:cNvSpPr/>
      </dsp:nvSpPr>
      <dsp:spPr>
        <a:xfrm>
          <a:off x="0" y="2098893"/>
          <a:ext cx="8293537" cy="1036546"/>
        </a:xfrm>
        <a:prstGeom prst="round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ru-RU" sz="16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Целесообразно сохранять кровь умерших внезапно при температуре −80 °C для проведения качественных генетических исследований даже спустя длительное время.</a:t>
          </a:r>
          <a:endParaRPr lang="ru-RU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600" y="2149493"/>
        <a:ext cx="8192337" cy="935346"/>
      </dsp:txXfrm>
    </dsp:sp>
    <dsp:sp modelId="{BBBE221F-8347-48EE-BA4F-77B757FD5E5E}">
      <dsp:nvSpPr>
        <dsp:cNvPr id="0" name=""/>
        <dsp:cNvSpPr/>
      </dsp:nvSpPr>
      <dsp:spPr>
        <a:xfrm>
          <a:off x="0" y="3153929"/>
          <a:ext cx="8293537" cy="1036546"/>
        </a:xfrm>
        <a:prstGeom prst="round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4. </a:t>
          </a:r>
          <a:r>
            <a:rPr lang="ru-RU" sz="1600" b="0" i="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Генетический анализ является эффективным дополнительным инструментом диагностики причины ВСС и имеет решающее значение для дальнейшего обследования и мониторинга состояния родственников умерших пациентов.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600" y="3204529"/>
        <a:ext cx="8192337" cy="935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1EE12-62AC-4255-9040-B1FC43CA9842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D6C37-B817-4911-9080-43EA66634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286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6C37-B817-4911-9080-43EA6663432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667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1755" marR="71755" indent="450215" algn="just">
              <a:lnSpc>
                <a:spcPct val="150000"/>
              </a:lnSpc>
              <a:spcAft>
                <a:spcPts val="0"/>
              </a:spcAft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6C37-B817-4911-9080-43EA6663432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465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1755" marR="71755" indent="450215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Bahnschrift SemiLight" panose="020B0502040204020203" pitchFamily="34" charset="0"/>
              </a:rPr>
              <a:t>В 30% случаев причина ВС у лиц молодого возраста остается не найденной при проведении стандартного судебно-медицинского исследования</a:t>
            </a:r>
          </a:p>
          <a:p>
            <a:pPr marL="71755" marR="71755" indent="450215" algn="just">
              <a:lnSpc>
                <a:spcPct val="150000"/>
              </a:lnSpc>
              <a:spcAft>
                <a:spcPts val="0"/>
              </a:spcAft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6C37-B817-4911-9080-43EA6663432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465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2A0F7-377D-4DA2-B734-FA6714E6D680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017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</a:p>
          <a:p>
            <a:r>
              <a:rPr lang="ru-RU" dirty="0" smtClean="0"/>
              <a:t>Перспективы: 19</a:t>
            </a:r>
            <a:r>
              <a:rPr lang="ru-RU" baseline="0" dirty="0" smtClean="0"/>
              <a:t> 000 спортсменов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6C37-B817-4911-9080-43EA6663432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350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1C23-BA58-4FC5-904D-A345DEFECFFC}" type="datetime1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56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02BB-B65A-45FA-8A1A-9FB4E2B29542}" type="datetime1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64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3E9C-9293-423E-9FE7-207909F95A99}" type="datetime1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55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6479-0645-4030-BA85-F2EB9A5B69A1}" type="datetime1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47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2ABE-D03A-4697-AD9B-BF3EC583018A}" type="datetime1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277FE-6026-42BE-ADF5-0ED7D1DE5F08}" type="datetime1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65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7322-4556-4C34-ABC0-1F0D25496539}" type="datetime1">
              <a:rPr lang="ru-RU" smtClean="0"/>
              <a:t>23.04.2025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90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C4CF-6200-4C8B-8102-26E41980DDDA}" type="datetime1">
              <a:rPr lang="ru-RU" smtClean="0"/>
              <a:t>23.04.2025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20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F9415-0B41-4D7C-B1A7-B6ABB8469C2F}" type="datetime1">
              <a:rPr lang="ru-RU" smtClean="0"/>
              <a:t>23.04.2025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71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2EF0-6C29-4B7D-8C53-2101A640627A}" type="datetime1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94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61E1-623B-4ECA-AD31-7868D4F89A06}" type="datetime1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56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E173D-0940-481B-B311-2C418A48784C}" type="datetime1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1502C-A7A5-4E9C-ABF8-AB07EF426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998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1" y="1419622"/>
            <a:ext cx="8568952" cy="122413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ВНЕЗАПНАЯ СЕРДЕЧНАЯ СМЕРТЬ ЛИЦ МОЛОДОГО ВОЗРАСТА:</a:t>
            </a:r>
            <a:b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МОЛЕКУЛЯРНОЙ АУТОПСИИ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2715766"/>
            <a:ext cx="7416826" cy="1450527"/>
          </a:xfrm>
        </p:spPr>
        <p:txBody>
          <a:bodyPr>
            <a:noAutofit/>
          </a:bodyPr>
          <a:lstStyle/>
          <a:p>
            <a:pPr algn="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А.И.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Кадыкова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А.Г.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Шестак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И.О.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Исланов ,</a:t>
            </a: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Л.Р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Дзик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И.Е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Лобан, </a:t>
            </a: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А.В. Жолинский, Р. В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Деев,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Е.В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Заклязьминская</a:t>
            </a: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05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105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KadykovaAI@sportfmba.ru</a:t>
            </a:r>
            <a:endParaRPr lang="ru-RU" sz="105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05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 финансирования</a:t>
            </a:r>
            <a:r>
              <a:rPr lang="ru-RU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05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научное </a:t>
            </a:r>
            <a:r>
              <a:rPr lang="ru-RU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исследование проведено на основании выполнения Государственного </a:t>
            </a:r>
            <a:r>
              <a:rPr lang="ru-RU" sz="105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СППВР 25-27, </a:t>
            </a:r>
            <a:r>
              <a:rPr lang="ru-RU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регистрационный номер 125032604471-5</a:t>
            </a: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52" y="123412"/>
            <a:ext cx="912047" cy="845458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769077" y="222105"/>
            <a:ext cx="3611813" cy="648072"/>
          </a:xfrm>
          <a:prstGeom prst="rect">
            <a:avLst/>
          </a:prstGeom>
        </p:spPr>
      </p:pic>
      <p:pic>
        <p:nvPicPr>
          <p:cNvPr id="6" name="Рисунок 5" descr="Изображение выглядит как текст, рисунок, Шрифт, зарисовка&#10;&#10;Автоматически созданное описание">
            <a:extLst>
              <a:ext uri="{FF2B5EF4-FFF2-40B4-BE49-F238E27FC236}">
                <a16:creationId xmlns="" xmlns:a16="http://schemas.microsoft.com/office/drawing/2014/main" id="{1B85EFBF-5790-F2C9-D0E6-D059FE2863B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23412"/>
            <a:ext cx="936104" cy="7547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10887" y="4813199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Москва 2025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55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23478"/>
            <a:ext cx="8229600" cy="493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2</a:t>
            </a:fld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75171" y="4587974"/>
            <a:ext cx="71287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900" i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en-US" sz="900" i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US" sz="900" i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rosstat.gov.ru/folder/12781</a:t>
            </a:r>
            <a:endParaRPr lang="ru-RU" sz="900" i="1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i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  <a:r>
              <a:rPr lang="en-US" sz="6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</a:t>
            </a:r>
            <a:r>
              <a:rPr lang="en-US" sz="6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I., </a:t>
            </a:r>
            <a:r>
              <a:rPr lang="en-US" sz="600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Farcas</a:t>
            </a:r>
            <a:r>
              <a:rPr lang="en-US" sz="6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A.O., </a:t>
            </a:r>
            <a:r>
              <a:rPr lang="en-US" sz="600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Nyulas</a:t>
            </a:r>
            <a:r>
              <a:rPr lang="en-US" sz="6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V. et al. Sudden Cardiac Death-Etiology, Risk Factors and Demographic Characteristics: An Extensive Study of 1618 Forensic Autopsies. Diseases. 2024;12(8):168. Published 2024 Jul 25. doi:10.3390/diseases12080168</a:t>
            </a:r>
            <a:endParaRPr lang="en-US" sz="900" i="1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09417261"/>
              </p:ext>
            </p:extLst>
          </p:nvPr>
        </p:nvGraphicFramePr>
        <p:xfrm>
          <a:off x="611560" y="940094"/>
          <a:ext cx="7799581" cy="3582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659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458691"/>
            <a:ext cx="2282552" cy="175407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5880" y="195486"/>
            <a:ext cx="6804248" cy="493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исследования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915566"/>
            <a:ext cx="8568952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Оценить диагностические возможности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высокопроизводительного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секвенирования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 уточнении причин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летального исхода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лиц молодого возраста, погибших от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ВСС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3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2067693"/>
            <a:ext cx="8424936" cy="493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 и методы исследования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24" t="10268" r="50000" b="11171"/>
          <a:stretch/>
        </p:blipFill>
        <p:spPr>
          <a:xfrm>
            <a:off x="323528" y="2591910"/>
            <a:ext cx="497941" cy="96779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8063" r="23183" b="11172"/>
          <a:stretch/>
        </p:blipFill>
        <p:spPr>
          <a:xfrm>
            <a:off x="1475656" y="2561256"/>
            <a:ext cx="441043" cy="99495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2458" y="36766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17 случаев</a:t>
            </a:r>
            <a:endParaRPr lang="ru-RU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1331640" y="3676612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/>
              <a:t>5 случаев</a:t>
            </a:r>
            <a:endParaRPr lang="ru-RU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07504" y="4071809"/>
            <a:ext cx="244827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средний возраст на момент</a:t>
            </a:r>
          </a:p>
          <a:p>
            <a:pPr algn="ctr"/>
            <a:r>
              <a:rPr lang="ru-RU" sz="1400" dirty="0"/>
              <a:t>смерти составил 13,4 </a:t>
            </a:r>
            <a:r>
              <a:rPr lang="ru-RU" sz="1400" dirty="0" smtClean="0"/>
              <a:t>года</a:t>
            </a:r>
            <a:endParaRPr lang="ru-RU" sz="14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2195736" y="3291830"/>
            <a:ext cx="122413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39930" y="2798807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Выделение ДНК из доступного биоматериала</a:t>
            </a:r>
            <a:endParaRPr lang="ru-RU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4535996" y="4180561"/>
            <a:ext cx="1055008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20 образцов</a:t>
            </a:r>
            <a:endParaRPr lang="ru-RU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3399953" y="4202614"/>
            <a:ext cx="831398" cy="2616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2 образца</a:t>
            </a:r>
            <a:endParaRPr lang="ru-RU" sz="1100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5432708" y="3300219"/>
            <a:ext cx="13715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51720" y="285867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Посмертный забор биоматериала</a:t>
            </a:r>
            <a:endParaRPr lang="ru-RU" sz="1000" dirty="0"/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060" y="2700415"/>
            <a:ext cx="2116699" cy="144450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015226" y="4135144"/>
            <a:ext cx="1796366" cy="6001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Использовали </a:t>
            </a:r>
            <a:r>
              <a:rPr lang="ru-RU" sz="1100" dirty="0" smtClean="0"/>
              <a:t>набор </a:t>
            </a:r>
            <a:r>
              <a:rPr lang="ru-RU" sz="1100" dirty="0" err="1" smtClean="0"/>
              <a:t>SureSelect</a:t>
            </a:r>
            <a:endParaRPr lang="ru-RU" sz="1100" dirty="0"/>
          </a:p>
          <a:p>
            <a:pPr algn="ctr"/>
            <a:r>
              <a:rPr lang="ru-RU" sz="1100" dirty="0" err="1"/>
              <a:t>All</a:t>
            </a:r>
            <a:r>
              <a:rPr lang="ru-RU" sz="1100" dirty="0"/>
              <a:t> </a:t>
            </a:r>
            <a:r>
              <a:rPr lang="ru-RU" sz="1100" dirty="0" err="1"/>
              <a:t>Exon</a:t>
            </a:r>
            <a:r>
              <a:rPr lang="ru-RU" sz="1100" dirty="0"/>
              <a:t> </a:t>
            </a:r>
            <a:r>
              <a:rPr lang="ru-RU" sz="1100" dirty="0" smtClean="0"/>
              <a:t>V7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96127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09230" y="3825754"/>
            <a:ext cx="880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62,5%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8910892">
            <a:off x="3057182" y="2614279"/>
            <a:ext cx="690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5,8%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7704" y="3656477"/>
            <a:ext cx="10685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64,7%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42764" y="3810365"/>
            <a:ext cx="813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17,6%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09490" y="2848716"/>
            <a:ext cx="813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11,8%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804248" y="4869656"/>
            <a:ext cx="2133600" cy="273844"/>
          </a:xfrm>
        </p:spPr>
        <p:txBody>
          <a:bodyPr/>
          <a:lstStyle/>
          <a:p>
            <a:fld id="{C5F1502C-A7A5-4E9C-ABF8-AB07EF4260BF}" type="slidenum">
              <a:rPr lang="ru-RU" smtClean="0"/>
              <a:t>4</a:t>
            </a:fld>
            <a:endParaRPr lang="ru-RU"/>
          </a:p>
        </p:txBody>
      </p:sp>
      <p:sp>
        <p:nvSpPr>
          <p:cNvPr id="12" name="TextBox 3">
            <a:extLst>
              <a:ext uri="{FF2B5EF4-FFF2-40B4-BE49-F238E27FC236}">
                <a16:creationId xmlns="" xmlns:a16="http://schemas.microsoft.com/office/drawing/2014/main" id="{F171B8FF-CA66-476F-B058-F9794B86815C}"/>
              </a:ext>
            </a:extLst>
          </p:cNvPr>
          <p:cNvSpPr txBox="1"/>
          <p:nvPr/>
        </p:nvSpPr>
        <p:spPr>
          <a:xfrm>
            <a:off x="573816" y="110952"/>
            <a:ext cx="8570184" cy="2769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генетического исследования </a:t>
            </a: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аутопсийного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материала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58000821"/>
              </p:ext>
            </p:extLst>
          </p:nvPr>
        </p:nvGraphicFramePr>
        <p:xfrm>
          <a:off x="0" y="1194398"/>
          <a:ext cx="4305172" cy="3178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68127" y="627534"/>
            <a:ext cx="421785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Клиническая значимость обнаруженных вариантов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генов*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870252"/>
              </p:ext>
            </p:extLst>
          </p:nvPr>
        </p:nvGraphicFramePr>
        <p:xfrm>
          <a:off x="4263768" y="627533"/>
          <a:ext cx="4700719" cy="419979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343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88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174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38559"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Ген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Положение в </a:t>
                      </a:r>
                      <a:r>
                        <a:rPr lang="ru-RU" sz="11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кДНК</a:t>
                      </a: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замена </a:t>
                      </a: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аминокислоты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Патогенность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7655"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MYBPC3</a:t>
                      </a:r>
                      <a:endParaRPr lang="ru-RU" sz="1000" b="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c.1625-2A&gt;G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Патогенный (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V)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01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TPM1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c.656A&gt;T p.Asp219Val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Патогенный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V)</a:t>
                      </a:r>
                      <a:endParaRPr lang="ru-RU" sz="10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1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i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PKP2</a:t>
                      </a:r>
                      <a:endParaRPr lang="ru-RU" sz="1000" b="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c.355del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p.Tyr119Metfs*23</a:t>
                      </a: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Вероятно-патогенный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IV)</a:t>
                      </a:r>
                      <a:r>
                        <a:rPr lang="ru-RU" sz="10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15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DSC2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c.1413dup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p.Asn472Ter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Вероятно-патогенный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15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MIB1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c.1588C&gt;T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p.Arg530Ter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Вероятно-патогенный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1541"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CAV3</a:t>
                      </a:r>
                      <a:endParaRPr lang="ru-RU" sz="1000" b="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c.233C&gt;T </a:t>
                      </a:r>
                      <a:endParaRPr lang="ru-RU" sz="10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p.Thr78Met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6">
                  <a:txBody>
                    <a:bodyPr/>
                    <a:lstStyle>
                      <a:lvl1pPr marL="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309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Неопределенного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клинического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значения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(III)</a:t>
                      </a:r>
                      <a:endParaRPr lang="ru-RU" sz="18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7748"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SCN1B</a:t>
                      </a:r>
                      <a:endParaRPr lang="ru-RU" sz="1000" b="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c.632G&gt;A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p.Cys211Tyr</a:t>
                      </a: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309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7748"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i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</a:t>
                      </a:r>
                      <a:endParaRPr lang="ru-RU" sz="1000" b="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с.250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G&gt;A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GLy84Ser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309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7748"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MYBPC3</a:t>
                      </a:r>
                      <a:endParaRPr lang="ru-RU" sz="1000" b="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3123C&gt;T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p.Gly1041=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1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i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DCHS1</a:t>
                      </a:r>
                      <a:r>
                        <a:rPr lang="ru-RU" sz="1000" b="0" i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  <a:endParaRPr lang="ru-RU" sz="1000" b="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с.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1103G&gt;A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Ser368Asn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// с.1973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C&gt;G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p.Thr658Arg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5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09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46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618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774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2926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080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235" algn="l" defTabSz="914309" rtl="0" eaLnBrk="1" latinLnBrk="0" hangingPunct="1">
                        <a:defRPr sz="19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309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1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i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COL4A4</a:t>
                      </a:r>
                      <a:r>
                        <a:rPr lang="ru-RU" sz="1000" b="0" i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**</a:t>
                      </a:r>
                      <a:endParaRPr lang="ru-RU" sz="1000" b="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c.5045G&gt;A,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p.Arg1682Gln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0540" marR="30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7504" y="4371950"/>
            <a:ext cx="430970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aseline="300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0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 </a:t>
            </a:r>
            <a:r>
              <a:rPr lang="ru-RU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патогенности от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(доброкачественный) до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(патогенный) присвоен по рекомендациям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ACMG</a:t>
            </a:r>
            <a:r>
              <a:rPr lang="ru-RU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(2015), РОМГ (2018</a:t>
            </a:r>
            <a:r>
              <a:rPr lang="ru-RU" sz="10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10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**Варианты </a:t>
            </a:r>
            <a:r>
              <a:rPr lang="ru-RU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обнаружены в одном образце</a:t>
            </a:r>
          </a:p>
          <a:p>
            <a:endParaRPr lang="ru-RU" sz="1100" dirty="0">
              <a:solidFill>
                <a:schemeClr val="bg1">
                  <a:lumMod val="75000"/>
                </a:schemeClr>
              </a:solidFill>
            </a:endParaRPr>
          </a:p>
          <a:p>
            <a:endParaRPr lang="ru-RU" sz="11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4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502C-A7A5-4E9C-ABF8-AB07EF4260BF}" type="slidenum">
              <a:rPr lang="ru-RU" smtClean="0"/>
              <a:t>5</a:t>
            </a:fld>
            <a:endParaRPr lang="ru-RU"/>
          </a:p>
        </p:txBody>
      </p:sp>
      <p:sp>
        <p:nvSpPr>
          <p:cNvPr id="3" name="TextBox 3">
            <a:extLst>
              <a:ext uri="{FF2B5EF4-FFF2-40B4-BE49-F238E27FC236}">
                <a16:creationId xmlns="" xmlns:a16="http://schemas.microsoft.com/office/drawing/2014/main" id="{F171B8FF-CA66-476F-B058-F9794B86815C}"/>
              </a:ext>
            </a:extLst>
          </p:cNvPr>
          <p:cNvSpPr txBox="1"/>
          <p:nvPr/>
        </p:nvSpPr>
        <p:spPr>
          <a:xfrm>
            <a:off x="533243" y="139738"/>
            <a:ext cx="8077514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021195818"/>
              </p:ext>
            </p:extLst>
          </p:nvPr>
        </p:nvGraphicFramePr>
        <p:xfrm>
          <a:off x="467544" y="539750"/>
          <a:ext cx="8293538" cy="41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848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6315</TotalTime>
  <Words>489</Words>
  <Application>Microsoft Office PowerPoint</Application>
  <PresentationFormat>Экран (16:9)</PresentationFormat>
  <Paragraphs>93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ВНЕЗАПНАЯ СЕРДЕЧНАЯ СМЕРТЬ ЛИЦ МОЛОДОГО ВОЗРАСТА: РЕЗУЛЬТАТЫ МОЛЕКУЛЯРНОЙ АУТОПСИИ</vt:lpstr>
      <vt:lpstr>Актуальность</vt:lpstr>
      <vt:lpstr>Цель исследования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Патологическая анатомия внезапной сердечной смерти: морфологическая корреляции</dc:title>
  <dc:creator>VRSKL-063</dc:creator>
  <cp:lastModifiedBy>VRSKL-063</cp:lastModifiedBy>
  <cp:revision>145</cp:revision>
  <dcterms:created xsi:type="dcterms:W3CDTF">2025-02-12T13:27:03Z</dcterms:created>
  <dcterms:modified xsi:type="dcterms:W3CDTF">2025-04-23T18:09:59Z</dcterms:modified>
</cp:coreProperties>
</file>